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4" r:id="rId3"/>
    <p:sldId id="325" r:id="rId4"/>
    <p:sldId id="326" r:id="rId5"/>
    <p:sldId id="327" r:id="rId6"/>
    <p:sldId id="341" r:id="rId7"/>
    <p:sldId id="342" r:id="rId8"/>
    <p:sldId id="343" r:id="rId9"/>
    <p:sldId id="267" r:id="rId10"/>
    <p:sldId id="277" r:id="rId11"/>
    <p:sldId id="298" r:id="rId12"/>
    <p:sldId id="279" r:id="rId13"/>
    <p:sldId id="318" r:id="rId14"/>
    <p:sldId id="315" r:id="rId15"/>
    <p:sldId id="320" r:id="rId16"/>
    <p:sldId id="319" r:id="rId17"/>
    <p:sldId id="321" r:id="rId18"/>
    <p:sldId id="322" r:id="rId19"/>
    <p:sldId id="323" r:id="rId20"/>
    <p:sldId id="324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7" r:id="rId31"/>
    <p:sldId id="339" r:id="rId32"/>
    <p:sldId id="340" r:id="rId33"/>
    <p:sldId id="3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A111-0709-A2A0-F0E1-562B06565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2F388-0AE0-D37C-91DF-E97DDBF5C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CB419-0555-A667-F5CA-2D48E150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CB5A5-2AFF-6901-6C80-D1E0C7DD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4BA79-A904-CC78-16C6-5D61D83E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1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6B67-2C13-CCE0-34E4-B0F48A42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54202-EF17-E124-D7B8-FB808743A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18356-F8D6-33DE-FB1A-22A4B206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706D7-7971-7C70-1504-093B6396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1FE11-A9BB-6866-23ED-5CE9452C1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4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2DDF7-51D5-5F51-6BD0-4CA4657FB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B8042-81CE-B652-6DAE-29CECD650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6D85B-93B2-B227-0310-E3B47CC1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BC1A-003F-EF8A-7ABB-520EF768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86C22-03EE-599E-81FF-088B4B7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9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79CCA-573E-AA98-B46D-DA54ECFB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35F9-DB9B-1CE4-DC92-580BA4BA3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99151-335B-0E35-961A-81B42DDA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F8BC-8F46-614B-2882-7FD00A8C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38BEC-5BED-B0E1-92B2-96096B1C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CE80-BFD6-351B-922D-98FAAE3B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41902-0630-0D8F-2148-750CA0437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7A89F-0AD6-3FC6-9453-51E9141C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2FBE-4850-BB7B-CE43-561586AC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D9AE0-ED24-90C5-6CF6-E91BE3D7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238C-2ECE-936C-31BB-A0EA83DA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B7468-16B5-7CE5-5C8B-C1D176039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D5105-81B1-244C-308D-2F8E4F880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AB466-AAF6-B150-9B7D-65403435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C3CC-BDF1-1D9E-1AD0-9468914D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6B954-FE26-B9A6-B852-B44C8EEA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1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8493-1550-16CC-6C28-F605D973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A52B-47D1-E446-E3A1-019A2C62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68BC2-984A-6E4A-E715-393EA5FD7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65393-7528-2511-B4A9-F4BE508A9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CD44F-F211-0F26-D364-C4F0A35BCE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76FA2-A2D1-4965-AAE5-EC04859F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21988-073B-2306-68C6-D922498C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6ECBD-5173-C7BB-0874-66088250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38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60DD-1409-4D8D-35D3-DF018EE2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EE62B-E8D3-86F8-FAA5-15AF4A4C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A57E9-A3EA-3E74-FA84-78C247B1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FB44F-9A84-C3E4-3050-3B8E511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4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FA487-0E7D-962A-EFCB-018860DB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7B6C9-3D2B-3557-36F1-7984BEE6D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9E680-90BC-80FC-3F53-ED7F7719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C4E4-C331-3325-2D9F-79118C38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A1609-975E-A357-DB5B-6B3FF103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BACA1-B2C8-E218-BCB1-B9D4733A2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2EB20-BC9A-92DF-3D91-9C9B4B61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D06D6-DED3-0875-5721-A6A4E2F2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49D44-FB9B-6355-037D-41D75F95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069E-D5C7-8CE3-E21B-5B070AF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3CCACE-6D1D-F6E4-49A0-C46F6712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8B3FC-836C-BE01-1001-52428D913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D18C9-A1A5-B026-408B-8AF0EE9E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23EC1-AF01-F7D3-80FC-AFA87749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1FB17-D761-E816-441C-40F6A58E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6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301B5-060F-FEC2-AD96-DD5DDADE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CD3F0-71AC-C874-6487-49B407CA6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02FE5-18F2-A0A3-3894-EEBDE9A4E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C7B47-3CA9-4921-ACFF-99237F092FDD}" type="datetimeFigureOut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4AA9-061A-B608-4CE7-8BEA73122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0A90F-1D82-7D85-377C-26E37A0C0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0990C2-5088-4E4D-8B70-FBDD2CF08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590D-4224-1E78-20D2-981C57362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57F57-173D-DE8F-60B0-A106AE55E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May be a graphic of text that says &quot;METATAGS: SIMPLY EXPLAINED HtyhurePiar-Tomph 프! 한연그트 &lt;/&gt; WEBPAGE CODE (&lt;head&gt; Section) &lt;title&gt; TAG Θ smeta name=&quot;description&quot;&gt; Summary:&quot; catchy summary fwhatti this page about for search eng gines. og:image (Open Graph) Google Awesome Page- Example Summary. brief, catchy summary fwhat this paAe about for search engines.&quot; ogimage Abrief, catchy summary what this page gines.&quot; og:image (Open Graph) SEARCH ENGINES SOCIAL MEDIA PLATFORMS WEB BROWSERS In short: Metatags are &quot;labels&quot; in the code that tell machines what a A is, how to show it, and who it's for, without appearing on the page itself.&quot;">
            <a:extLst>
              <a:ext uri="{FF2B5EF4-FFF2-40B4-BE49-F238E27FC236}">
                <a16:creationId xmlns:a16="http://schemas.microsoft.com/office/drawing/2014/main" id="{3081B41E-7CD2-A34B-7593-E5992170F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01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May be a graphic of text that says &quot;5 Formatting Tags Clean, Semantic, and Stylistic Text Elements Tag Syntax Description Visual Example Strongly emphasizes text. Visual Strong Emphasis &lt;b&gt;Text&lt;/b&gt; Applies bold style without semantic emphasis. Visual: Bold Style &lt;em&gt;Text&lt;/em&gt; Emphasizes text, typically Visual: _Emphasized Text_ italics. &lt;i&gt;Text&lt;/i&gt; Applies italic style without semantic emphasis, Visual: Italic Style_ &lt;mark&gt;Text&lt;/mark&gt; Highlights text for reference. Visual: Highlighted Text &lt;small&gt;Text&lt;/small&gt; Renders text smaller font size. Visual Smaller Font Size &lt;del&gt;Text&lt;/del&gt; Indicates deleted text. Visual: Đeleted Text &lt;ins&gt;Text&lt;/ins&gt; Indicates inserted text. Visual Inserted Text &lt;sub&gt;Text&lt;/sub&gt; Displays subscript text. Visual: Ho (Subscript) &lt;sup&gt;Text&lt;/sup&gt; Displays superscript text. Visual: mcksup- (Superscript) &lt;U&gt;Text&lt;/u&gt; Underlines text. Visual Underlined&quot;">
            <a:extLst>
              <a:ext uri="{FF2B5EF4-FFF2-40B4-BE49-F238E27FC236}">
                <a16:creationId xmlns:a16="http://schemas.microsoft.com/office/drawing/2014/main" id="{9F5296EB-2C44-6480-5655-EADA378F3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4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ay be a graphic of text that says &quot;SEMANTIC HTML TAGS 4444 LOGO &lt;header&gt; き ဟ &lt;nav&gt; 計n 品 &lt;main&gt; &lt;article&gt; NEWS 9 &lt;aside&gt; &lt;footer&gt; Tags describe Tagsdescribe.contentmeaning, content meaning, improving accessibility and SEO.&quot;">
            <a:extLst>
              <a:ext uri="{FF2B5EF4-FFF2-40B4-BE49-F238E27FC236}">
                <a16:creationId xmlns:a16="http://schemas.microsoft.com/office/drawing/2014/main" id="{6669D5EE-C8C3-E353-AB08-00734484E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" y="0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May be a graphic of text that says &quot;NON-SEMANTIC HTML TAGS &lt;div class= class=&quot;header&quot; &lt;div class= class=&quot;nav&quot;&gt; &lt;div class=&quot;main&quot;&gt; class=&quot; &lt;div class= =&quot;article&quot; &lt;div class= =&quot;aside&quot;&gt; &quot;&gt; &lt;div class= class=&quot;footer&quot;: 'footer&quot; Tags (like div/span) provide no information about content meaning.&quot;">
            <a:extLst>
              <a:ext uri="{FF2B5EF4-FFF2-40B4-BE49-F238E27FC236}">
                <a16:creationId xmlns:a16="http://schemas.microsoft.com/office/drawing/2014/main" id="{3925685C-B426-2ACE-F145-B53DB6134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03" y="0"/>
            <a:ext cx="382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95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May be an illustration of ‎map, floor plan and ‎text that says &quot;‎NON-SEMANTIC SEMANTIC HTML &lt;div&gt; &lt;div class&gt;&lt;/div&gt; &lt;header&gt; &lt;div&gt; &lt;div&gt; &lt;nav&gt; &lt;div&gt; &lt;span&gt; &lt;div&gt; &lt;/span&gt; &lt;article&gt; &lt;aside&gt; &lt;div&gt; &lt;footer&gt; &lt;div id=&quot;header&quot;&gt;... &lt;div class=nav&quot;&gt;...&lt;/div&gt; adiv class=&quot;main-content&quot;&gt; ...&lt;/span&gt; &lt;div &lt;/main&gt; NON-SEMANTIC VS. SEMANTIC &lt;header&gt;...&lt;/header&gt; &lt;header&gt;.. &lt;/header&gt; What it means: COMPARISON: .&lt;/nav&gt; &lt;main&gt; sarticle&gt;...s/article&gt; ..&lt;/aside&gt; What it means: Describes appearance, not content meaning. TAG صـ Describes the role and meaning of content. 'Div soup' structure, harder -Clear, maintainable structure. Less accessible for screen readers, غی -Improves accessibility (assistive tech). Weak for SEO. Better for SEO and search engines. read. Semantic tags provide meaning and structure, improving both user experience and machine understanding. HTHL‎&quot;‎‎">
            <a:extLst>
              <a:ext uri="{FF2B5EF4-FFF2-40B4-BE49-F238E27FC236}">
                <a16:creationId xmlns:a16="http://schemas.microsoft.com/office/drawing/2014/main" id="{FDDE1514-A46A-63CB-4144-442051FD7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02333-E75C-3C4F-578C-341F10599BB2}"/>
              </a:ext>
            </a:extLst>
          </p:cNvPr>
          <p:cNvSpPr txBox="1"/>
          <p:nvPr/>
        </p:nvSpPr>
        <p:spPr>
          <a:xfrm>
            <a:off x="6096000" y="2713335"/>
            <a:ext cx="508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00000"/>
                </a:solidFill>
                <a:effectLst/>
                <a:latin typeface="Segoe UI Historic" panose="020B0502040204020203" pitchFamily="34" charset="0"/>
              </a:rPr>
              <a:t>Semantic HTML improves accessibility, SEO, and clean code structure. Stop using div soup and write meaningful HTML tags for better web performance.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7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May be a graphic of text that says &quot;&lt;!DOCTYPE html&gt; &lt;html&gt; &lt;head&gt; &lt;title&gt; &lt;meta&gt; យ &lt;link&gt; &lt;body&gt; &lt;header&gt; &lt;h1&gt; &lt;nav&gt; &lt;ul&gt; &lt;li&gt; &lt;a&gt; &lt;main&gt; &lt;section&gt; &lt;h2&gt; &lt;p&gt; &lt;aside&gt; &lt;div&gt; &lt;footer&gt; &lt;small&gt; HTHU HIL&quot;">
            <a:extLst>
              <a:ext uri="{FF2B5EF4-FFF2-40B4-BE49-F238E27FC236}">
                <a16:creationId xmlns:a16="http://schemas.microsoft.com/office/drawing/2014/main" id="{0B36D438-2E95-FEE7-E090-6C799AAC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1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EE23-33A5-8AC5-31ED-9A8EFD10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y be a graphic of text that says 'HTML ALL INPUT TYPES 5 LIKE SAVE LIKESAVESHARE SHARE'">
            <a:extLst>
              <a:ext uri="{FF2B5EF4-FFF2-40B4-BE49-F238E27FC236}">
                <a16:creationId xmlns:a16="http://schemas.microsoft.com/office/drawing/2014/main" id="{F504CDC9-9766-AED0-64A2-2AF5E4C43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0"/>
            <a:ext cx="6038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2530225-F91C-2BBC-7F9F-E48FA4B30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0"/>
            <a:ext cx="6000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10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 graphic of text that says 'I Input types in HTML input type= type=&quot;text text Sample Text input type= number&quot; 42 input type= date input 01/01/2025 type= color #FF6600 input type= ange input type= radio' Yes No input type= 'but Button input type= image' input Submit image type= checkbox input type=' ema email&quot; test@gmail.com input type=&quot; file Choose file input test.pdf pdf test. type= password''">
            <a:extLst>
              <a:ext uri="{FF2B5EF4-FFF2-40B4-BE49-F238E27FC236}">
                <a16:creationId xmlns:a16="http://schemas.microsoft.com/office/drawing/2014/main" id="{881D01AA-8E5A-1B25-90EF-4F822B2D8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0"/>
            <a:ext cx="471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E59A0AC-B109-4F01-8EE5-035743C6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86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6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0B65E-3A12-6780-2E48-9ED1844B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May be an image of text that says &quot;Control Input Keyboards Enter Number Enter Email 1 3 DEF 4 CHI 7 PQRS 5 JKL 8 TUV NHO 9 WXYZ 0 x asdfghjkn J J &amp; @ retur &lt;input &lt;inputtype=&quot;text&quot; type=&quot;text&quot; inputmode= numeric inputmode=&quot;numerio &gt; &lt;i nput type= type=&quot;email&quot;&gt; inputtype=&quot;email&quot;&gt; &quot;'email'&quot;">
            <a:extLst>
              <a:ext uri="{FF2B5EF4-FFF2-40B4-BE49-F238E27FC236}">
                <a16:creationId xmlns:a16="http://schemas.microsoft.com/office/drawing/2014/main" id="{806A1391-3DA0-E7B5-81A4-58C891DF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5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4287-68B1-57ED-612E-2ED42A3C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May be a graphic of text">
            <a:extLst>
              <a:ext uri="{FF2B5EF4-FFF2-40B4-BE49-F238E27FC236}">
                <a16:creationId xmlns:a16="http://schemas.microsoft.com/office/drawing/2014/main" id="{4FA9FD7F-E7AB-3303-C1EB-B6E91C49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54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33EF-A83D-13DD-BC84-115ACF7C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May be a graphic of text that says &quot;The download' Attribute Download CV My_ My_Resume.pdf &lt;a href=&quot;resume.pdf&quot; href=&quot; resume.pdf pdf&quot; download=&quot;My Resume. download='Hy_Resume.pdf&quot;&gt; _Resume.pdf&quot;&gt; pdf&quot;&gt; Download CV &lt;/a&gt;&quot;">
            <a:extLst>
              <a:ext uri="{FF2B5EF4-FFF2-40B4-BE49-F238E27FC236}">
                <a16:creationId xmlns:a16="http://schemas.microsoft.com/office/drawing/2014/main" id="{BFEDD2CF-BC37-C63D-A746-8410602A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5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y be an image of text">
            <a:extLst>
              <a:ext uri="{FF2B5EF4-FFF2-40B4-BE49-F238E27FC236}">
                <a16:creationId xmlns:a16="http://schemas.microsoft.com/office/drawing/2014/main" id="{17D4C1A2-ED67-B9DC-0156-ED2F5B02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1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52D1-55AF-3C21-8D49-72B77112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B0CB6894-E512-E810-4B32-1BD7AC62B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3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E3FAD70-7FFC-628F-BDC6-099CE533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8" y="0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8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8FA9-CCE6-C4A4-05D7-AE8584439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y be a graphic of text that says '5 HTML Tricks Nobody Tells you 5'">
            <a:extLst>
              <a:ext uri="{FF2B5EF4-FFF2-40B4-BE49-F238E27FC236}">
                <a16:creationId xmlns:a16="http://schemas.microsoft.com/office/drawing/2014/main" id="{2892B972-0EFE-C0C9-93AA-FE966E429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68" y="0"/>
            <a:ext cx="662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7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4C24-7384-F36C-CD81-FE0D0EF9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y be a graphic of text that says 'Input suggestions &lt; &lt;label for= country &gt;Choose your country &lt;/ label&gt; &gt; &lt;inputlist= inputlist=&quot;countrys&quot; countrys name= country id= =country &gt; &lt;datalist id= countrys&quot;&gt; &lt;optic &lt;optionvalue=&quot;India&quot; alue= India&quot;&gt; opti tion value= &quot;America&quot;&gt; &lt;optionv value= Europe &lt;option value= &lt;optionvalue=UK&quot;&gt; UK&quot; &lt;/datalist&gt; Input suggestions Inputsuggestions sugge Result ResultSize:791x474 Size: 791x474 hoose NIT ountry'">
            <a:extLst>
              <a:ext uri="{FF2B5EF4-FFF2-40B4-BE49-F238E27FC236}">
                <a16:creationId xmlns:a16="http://schemas.microsoft.com/office/drawing/2014/main" id="{BAB6722E-7F29-1448-98DF-255090F7C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0"/>
            <a:ext cx="6532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208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0C39D-8D91-762D-CFB1-AE8E4E5E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y be an image of text that says 'Picture tag ResultSiae:525x566 525 666 Result'">
            <a:extLst>
              <a:ext uri="{FF2B5EF4-FFF2-40B4-BE49-F238E27FC236}">
                <a16:creationId xmlns:a16="http://schemas.microsoft.com/office/drawing/2014/main" id="{17C3E1D0-5845-8CD7-8D35-B35E13CF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0"/>
            <a:ext cx="6583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0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181D9-4A4A-2E95-B4C6-6A87D597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119F363-4C8F-63DB-12B3-636F0DAA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0"/>
            <a:ext cx="662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26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153AE51-FA83-BBC6-2C16-14C4483A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0"/>
            <a:ext cx="668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2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676CD-738A-D0F5-D2F8-34BF54D7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2772AF7-0783-C615-FBED-4B3EC41E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0"/>
            <a:ext cx="639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428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86945-4EB0-282D-AD1F-A7A55065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4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3352-269E-0620-A108-5E4ED6F8B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77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text">
            <a:extLst>
              <a:ext uri="{FF2B5EF4-FFF2-40B4-BE49-F238E27FC236}">
                <a16:creationId xmlns:a16="http://schemas.microsoft.com/office/drawing/2014/main" id="{A5FAF717-DC8E-2937-9D29-0D5CBF2D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">
            <a:extLst>
              <a:ext uri="{FF2B5EF4-FFF2-40B4-BE49-F238E27FC236}">
                <a16:creationId xmlns:a16="http://schemas.microsoft.com/office/drawing/2014/main" id="{3DB7559D-3FE4-EF32-DFB7-9803C0B3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54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B579E-1BB6-E933-555A-4DF569FA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y be an image of text that says 'Python vs Machine Learning with Python What's the Real Difference?'">
            <a:extLst>
              <a:ext uri="{FF2B5EF4-FFF2-40B4-BE49-F238E27FC236}">
                <a16:creationId xmlns:a16="http://schemas.microsoft.com/office/drawing/2014/main" id="{8AE91B2A-5605-1CB6-BB52-C9AE1709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0"/>
            <a:ext cx="660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7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08B-549B-B733-67A4-51A8531C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y be a graphic of text that says 'What is Python? Python is a general-purpose programming language- simple, readable, and incredibly versatile. It's used for: Web development (Django, Flask) Automation and scripting Data analysis Game and app development Main Focus: Building logical, structured, and reusable code for any type of software. for in range(3): print(&quot;Hello, print(' Python!&quot;) save in later'">
            <a:extLst>
              <a:ext uri="{FF2B5EF4-FFF2-40B4-BE49-F238E27FC236}">
                <a16:creationId xmlns:a16="http://schemas.microsoft.com/office/drawing/2014/main" id="{071976D6-1D9E-47E0-139E-7BA237BC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60" y="0"/>
            <a:ext cx="5953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ay be a doodle of text that says 'Many beginners believe Python is Machine Learning. But the truth is Python is the foundation, while Machine Learning with Python is a powerful application of that foundation. &lt; +* * Think of Python as learning how to drive a car. Machine Learning with Python is learning how to build a self-driving car. ↓ save savein in later'">
            <a:extLst>
              <a:ext uri="{FF2B5EF4-FFF2-40B4-BE49-F238E27FC236}">
                <a16:creationId xmlns:a16="http://schemas.microsoft.com/office/drawing/2014/main" id="{3FE33908-7326-2AE9-6F02-93E98A1CF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1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315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52D88-61BF-435B-13EC-64E473EA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y be an image of text that says 'What is Machine Learning with Python? Machine Learning with Python means using Python as a tool to train machines to learn from data and make predictions or decisions. It involves: Mathematics (Linear Algebra, Statistics, Probability) Data handling (NumPy, Pandas) Visualization (Matplotlib, Seaborn) Model building (Scikit-Learn, TensorFlow, PyTorch) Main Focus: Teaching computers to learn patterns and predict outcomes automatically. from sklearn.linear_model import LinearRegression model LinearRegression() model.fit(X, y) pred= model.predict(X) save saveinlate later'">
            <a:extLst>
              <a:ext uri="{FF2B5EF4-FFF2-40B4-BE49-F238E27FC236}">
                <a16:creationId xmlns:a16="http://schemas.microsoft.com/office/drawing/2014/main" id="{F436238C-8C49-5EAC-D2BB-9E96C2275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0"/>
            <a:ext cx="590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y be an image of text that says 'Feature Python ML with Python Purpose General-purpose coding Data-driven learning &amp; prediction Focus Syntax, logic, problem-solving Data, algorithms, and insights Maths Minimal High (Statistics, Linear Algebra) Libraries os, sys, math, datetime NumPy, Pandas, Scikit- learn, TensorFlow Output Programs, scripts, automation Models, predictions, insights Learning Path Syntax → Functions→ OOP Data Math- Algorithms ML Projects savein later save'">
            <a:extLst>
              <a:ext uri="{FF2B5EF4-FFF2-40B4-BE49-F238E27FC236}">
                <a16:creationId xmlns:a16="http://schemas.microsoft.com/office/drawing/2014/main" id="{68A77824-56AF-B88F-8C68-57FD1C8F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0"/>
            <a:ext cx="5991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05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E58F0-DED7-A773-FFEF-956D92E7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y be an image of text that says 'What Should You Learn First? Start with Core Python: Variables, loops, functions, data structures. Then move to Data Libraries: NumPy Pandas, Matplotlib. Finally, learn ML Concepts: Supervised/unsupervised learning, regression, classification, clustering, neural networks.'">
            <a:extLst>
              <a:ext uri="{FF2B5EF4-FFF2-40B4-BE49-F238E27FC236}">
                <a16:creationId xmlns:a16="http://schemas.microsoft.com/office/drawing/2014/main" id="{06C91ABF-0155-C1FF-7D9E-3ED9FB18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0"/>
            <a:ext cx="6429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0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y be an image of text">
            <a:extLst>
              <a:ext uri="{FF2B5EF4-FFF2-40B4-BE49-F238E27FC236}">
                <a16:creationId xmlns:a16="http://schemas.microsoft.com/office/drawing/2014/main" id="{F3A1C5E8-6487-2416-3FBF-CB72508E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42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y be an image of map, blueprint and text that says &quot;Chapter ι to T What is HTML? HTML: Hyper Text Markup Language NOT a programming language Used to create web pages how HTML= HTML=Skeleton = Skeleton of α website Tells browser what to show Why HTML is Important? cSS = Brain JS= Basic structure of websites Works with CSS &amp; JavaScript Easy to learn Needed for web development No HTML No Website x &gt; What is α Website? Website = Collection of web pages Home Page &lt;html&gt; About Page Links Contact Page &lt;h1&gt; Title &lt;/h1&gt; &lt;p&gt;Content &lt;/p&gt; &lt;htmb&quot;">
            <a:extLst>
              <a:ext uri="{FF2B5EF4-FFF2-40B4-BE49-F238E27FC236}">
                <a16:creationId xmlns:a16="http://schemas.microsoft.com/office/drawing/2014/main" id="{96F1C1B5-ED76-0771-646A-442CFC72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" y="0"/>
            <a:ext cx="5029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y be an image of text that says &quot;Historyof of HTML What is HTML? HTML (HyperText Markup Language) is the standard language used to create websites! Invented &lt;html&gt; Tim Berners-Lee 1991 HTML 1.0 → Late 90s First version Major update by Tim Bemers-Lee 2000s &lt;!DOCTYPE html XHTML !DCTYPE html -PUBLIC... continues to evolve to make the web better! HTML Timeline &lt;html&gt; 1991 HTML 1.0 → Late 90s First version Major update &lt;!DOCTYPE html&gt; 2000s XHTML Stricter version based on XML 88.tt PRESENT Video Audio 2000s → XHTML Stricter version based on XML 2014+ HTML5 Latest current version features HTML continues to evolve to make the web better!&quot;">
            <a:extLst>
              <a:ext uri="{FF2B5EF4-FFF2-40B4-BE49-F238E27FC236}">
                <a16:creationId xmlns:a16="http://schemas.microsoft.com/office/drawing/2014/main" id="{7EF1494E-EF55-8432-9894-EE6D442E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9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7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y be a graphic of text that says &quot;Role of HTML in Web Development &gt; What does HTML do? HTML is the backbone of every website It creates the structure &amp; content of web pages HTML &lt;html&gt; 5 &lt;h1&gt;Title Title &lt;h1&gt; &lt;p&gt;Content &lt;/p&gt; How HTML Works in Web Development HTML Structure &amp; Content CSS Style &amp; Layout- JavaScript Interactivity &amp; Logic &lt;html&gt; &lt;h1&gt; &lt;h1&gt;Title&lt;h Title ＜/h1〉 &lt;p&gt;Content&lt;/p&gt; HTML CSS +JS Work together to make complete, dynamic webpage! Webpage &gt; KEYS TO A GOOD WEBSITE: Structure (HTML) Style (CSS) Functionality (JS) HTML CSS JS&quot;">
            <a:extLst>
              <a:ext uri="{FF2B5EF4-FFF2-40B4-BE49-F238E27FC236}">
                <a16:creationId xmlns:a16="http://schemas.microsoft.com/office/drawing/2014/main" id="{2788E6D8-1FD2-3AA2-31FA-38E2C83E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y be a graphic of text">
            <a:extLst>
              <a:ext uri="{FF2B5EF4-FFF2-40B4-BE49-F238E27FC236}">
                <a16:creationId xmlns:a16="http://schemas.microsoft.com/office/drawing/2014/main" id="{292AFA45-C8B4-C7F5-044E-ABA43380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09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y be an image of floor plan and text">
            <a:extLst>
              <a:ext uri="{FF2B5EF4-FFF2-40B4-BE49-F238E27FC236}">
                <a16:creationId xmlns:a16="http://schemas.microsoft.com/office/drawing/2014/main" id="{9E2471D1-ECC8-5B9A-EE98-4096C176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y be an image of diary, floor plan and text">
            <a:extLst>
              <a:ext uri="{FF2B5EF4-FFF2-40B4-BE49-F238E27FC236}">
                <a16:creationId xmlns:a16="http://schemas.microsoft.com/office/drawing/2014/main" id="{8EFA6065-B09D-7DDE-AFBF-947D6AB3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18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y be an image of text">
            <a:extLst>
              <a:ext uri="{FF2B5EF4-FFF2-40B4-BE49-F238E27FC236}">
                <a16:creationId xmlns:a16="http://schemas.microsoft.com/office/drawing/2014/main" id="{CF626235-31D4-5A35-4415-3BD77AD9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y be an image of diary and text">
            <a:extLst>
              <a:ext uri="{FF2B5EF4-FFF2-40B4-BE49-F238E27FC236}">
                <a16:creationId xmlns:a16="http://schemas.microsoft.com/office/drawing/2014/main" id="{CEDC5750-0622-B270-9D38-F7A2D11B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90" y="0"/>
            <a:ext cx="5092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5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y be an image of table and text">
            <a:extLst>
              <a:ext uri="{FF2B5EF4-FFF2-40B4-BE49-F238E27FC236}">
                <a16:creationId xmlns:a16="http://schemas.microsoft.com/office/drawing/2014/main" id="{51092AC3-5B67-DF90-F070-B51A3A49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" y="0"/>
            <a:ext cx="5524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55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26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Dipak Pulami Magar</dc:creator>
  <cp:lastModifiedBy>Dipak Pulami Magar</cp:lastModifiedBy>
  <cp:revision>8</cp:revision>
  <dcterms:created xsi:type="dcterms:W3CDTF">2026-02-04T06:39:03Z</dcterms:created>
  <dcterms:modified xsi:type="dcterms:W3CDTF">2026-02-06T14:28:39Z</dcterms:modified>
</cp:coreProperties>
</file>